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87" r:id="rId4"/>
    <p:sldId id="368" r:id="rId5"/>
    <p:sldId id="371" r:id="rId6"/>
    <p:sldId id="370" r:id="rId7"/>
    <p:sldId id="372" r:id="rId8"/>
    <p:sldId id="373" r:id="rId9"/>
    <p:sldId id="375" r:id="rId10"/>
    <p:sldId id="376" r:id="rId11"/>
    <p:sldId id="374" r:id="rId12"/>
    <p:sldId id="377" r:id="rId13"/>
    <p:sldId id="378" r:id="rId14"/>
    <p:sldId id="379" r:id="rId15"/>
    <p:sldId id="263" r:id="rId16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9CA"/>
    <a:srgbClr val="466E8C"/>
    <a:srgbClr val="62C5DC"/>
    <a:srgbClr val="313332"/>
    <a:srgbClr val="919191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-1140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09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8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楷体_GB231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楷体_GB2312"/>
            </a:endParaRPr>
          </a:p>
        </p:txBody>
      </p:sp>
      <p:sp>
        <p:nvSpPr>
          <p:cNvPr id="5" name="文本框 12"/>
          <p:cNvSpPr txBox="1"/>
          <p:nvPr userDrawn="1"/>
        </p:nvSpPr>
        <p:spPr>
          <a:xfrm>
            <a:off x="250914" y="184280"/>
            <a:ext cx="863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4 </a:t>
            </a:r>
            <a:r>
              <a:rPr lang="zh-CN" altLang="en-US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身份</a:t>
            </a:r>
            <a:r>
              <a:rPr lang="zh-CN" altLang="en-US" sz="4000" b="1" kern="0" dirty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认证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  <a:endParaRPr lang="zh-CN" altLang="en-US" sz="3200" b="1" kern="0" dirty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生物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特征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17" y="2641563"/>
            <a:ext cx="2364114" cy="1335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87" y="2641563"/>
            <a:ext cx="2287729" cy="1516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 descr="tp4.1-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4" y="2641563"/>
            <a:ext cx="2254287" cy="2254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人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脸识别流程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1601866" y="4153289"/>
            <a:ext cx="1267861" cy="6388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a typeface="楷体_GB2312"/>
              </a:rPr>
              <a:t>人脸检测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2217" y="4153289"/>
            <a:ext cx="1244617" cy="6388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a typeface="楷体_GB2312"/>
              </a:rPr>
              <a:t>提取特征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38437" y="4148209"/>
            <a:ext cx="1268566" cy="6388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ea typeface="楷体_GB2312"/>
              </a:rPr>
              <a:t>特征比对</a:t>
            </a:r>
          </a:p>
        </p:txBody>
      </p:sp>
      <p:sp>
        <p:nvSpPr>
          <p:cNvPr id="8" name="矩形 7"/>
          <p:cNvSpPr/>
          <p:nvPr/>
        </p:nvSpPr>
        <p:spPr>
          <a:xfrm>
            <a:off x="6178947" y="4153289"/>
            <a:ext cx="1295332" cy="63886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ea typeface="楷体_GB2312"/>
              </a:rPr>
              <a:t>判断用户身份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2725" y="2754220"/>
            <a:ext cx="1268192" cy="8296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ea typeface="楷体_GB2312"/>
              </a:rPr>
              <a:t>人脸特征</a:t>
            </a:r>
            <a:r>
              <a:rPr lang="zh-CN" altLang="en-US" sz="2000" b="1" dirty="0">
                <a:ea typeface="楷体_GB2312"/>
              </a:rPr>
              <a:t>数据库</a:t>
            </a:r>
          </a:p>
        </p:txBody>
      </p:sp>
      <p:cxnSp>
        <p:nvCxnSpPr>
          <p:cNvPr id="10" name="直接箭头连接符 9"/>
          <p:cNvCxnSpPr>
            <a:stCxn id="24" idx="3"/>
            <a:endCxn id="5" idx="1"/>
          </p:cNvCxnSpPr>
          <p:nvPr/>
        </p:nvCxnSpPr>
        <p:spPr>
          <a:xfrm flipV="1">
            <a:off x="1281037" y="4472720"/>
            <a:ext cx="320829" cy="4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2869727" y="4472720"/>
            <a:ext cx="26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 flipV="1">
            <a:off x="4376834" y="4467640"/>
            <a:ext cx="261603" cy="5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>
          <a:xfrm>
            <a:off x="5907003" y="4467640"/>
            <a:ext cx="271944" cy="5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17" idx="1"/>
          </p:cNvCxnSpPr>
          <p:nvPr/>
        </p:nvCxnSpPr>
        <p:spPr>
          <a:xfrm>
            <a:off x="7474279" y="4472720"/>
            <a:ext cx="544218" cy="1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018497" y="4120669"/>
            <a:ext cx="7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466E8C"/>
                </a:solidFill>
                <a:ea typeface="楷体_GB2312"/>
              </a:rPr>
              <a:t>成功登录</a:t>
            </a:r>
            <a:endParaRPr lang="zh-CN" altLang="en-US" sz="2000" b="1" dirty="0">
              <a:solidFill>
                <a:srgbClr val="466E8C"/>
              </a:solidFill>
              <a:ea typeface="楷体_GB231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67553" y="3302010"/>
            <a:ext cx="131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466E8C"/>
                </a:solidFill>
                <a:ea typeface="楷体_GB2312"/>
              </a:rPr>
              <a:t>遭到拒绝</a:t>
            </a:r>
            <a:endParaRPr lang="zh-CN" altLang="en-US" sz="2000" b="1" dirty="0">
              <a:solidFill>
                <a:srgbClr val="466E8C"/>
              </a:solidFill>
              <a:ea typeface="楷体_GB231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25066" y="3167195"/>
            <a:ext cx="5535" cy="981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1"/>
          </p:cNvCxnSpPr>
          <p:nvPr/>
        </p:nvCxnSpPr>
        <p:spPr>
          <a:xfrm flipV="1">
            <a:off x="4025066" y="3169029"/>
            <a:ext cx="617659" cy="3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0"/>
            <a:endCxn id="18" idx="2"/>
          </p:cNvCxnSpPr>
          <p:nvPr/>
        </p:nvCxnSpPr>
        <p:spPr>
          <a:xfrm flipH="1" flipV="1">
            <a:off x="6826233" y="3702120"/>
            <a:ext cx="380" cy="45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501320" y="3583837"/>
            <a:ext cx="1" cy="56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057746" y="3592072"/>
            <a:ext cx="0" cy="556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85750" y="4123625"/>
            <a:ext cx="995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/>
              </a:rPr>
              <a:t>待识别的人像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01251" y="4486401"/>
            <a:ext cx="70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合法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6470" y="3753290"/>
            <a:ext cx="1134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不合法</a:t>
            </a:r>
            <a:endParaRPr lang="zh-CN" altLang="en-US" sz="2000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体验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生物特征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56" y="2646649"/>
            <a:ext cx="4641835" cy="3332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6" name="TextBox 25"/>
          <p:cNvSpPr txBox="1"/>
          <p:nvPr/>
        </p:nvSpPr>
        <p:spPr>
          <a:xfrm>
            <a:off x="285750" y="2534736"/>
            <a:ext cx="1802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用户名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+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密码</a:t>
            </a:r>
          </a:p>
        </p:txBody>
      </p:sp>
      <p:sp>
        <p:nvSpPr>
          <p:cNvPr id="7" name="TextBox 26"/>
          <p:cNvSpPr txBox="1"/>
          <p:nvPr/>
        </p:nvSpPr>
        <p:spPr>
          <a:xfrm>
            <a:off x="285750" y="3084124"/>
            <a:ext cx="2136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endParaRPr lang="en-US" altLang="zh-CN" sz="2000" b="1" dirty="0">
              <a:solidFill>
                <a:srgbClr val="466E8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成本低，注册快</a:t>
            </a:r>
            <a:endParaRPr lang="en-US" altLang="zh-CN" sz="2000" b="1" dirty="0">
              <a:solidFill>
                <a:srgbClr val="466E8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2598388" y="2534736"/>
            <a:ext cx="223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使用唯一信物</a:t>
            </a:r>
          </a:p>
        </p:txBody>
      </p:sp>
      <p:sp>
        <p:nvSpPr>
          <p:cNvPr id="9" name="TextBox 33"/>
          <p:cNvSpPr txBox="1"/>
          <p:nvPr/>
        </p:nvSpPr>
        <p:spPr>
          <a:xfrm>
            <a:off x="2596107" y="3084124"/>
            <a:ext cx="2639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endParaRPr lang="en-US" altLang="zh-CN" sz="2000" b="1" dirty="0">
              <a:solidFill>
                <a:srgbClr val="466E8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安全系数较高，可靠</a:t>
            </a:r>
          </a:p>
        </p:txBody>
      </p:sp>
      <p:sp>
        <p:nvSpPr>
          <p:cNvPr id="10" name="TextBox 39"/>
          <p:cNvSpPr txBox="1"/>
          <p:nvPr/>
        </p:nvSpPr>
        <p:spPr>
          <a:xfrm>
            <a:off x="5819963" y="2534736"/>
            <a:ext cx="16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生物特征</a:t>
            </a:r>
          </a:p>
        </p:txBody>
      </p:sp>
      <p:sp>
        <p:nvSpPr>
          <p:cNvPr id="11" name="TextBox 40"/>
          <p:cNvSpPr txBox="1"/>
          <p:nvPr/>
        </p:nvSpPr>
        <p:spPr>
          <a:xfrm>
            <a:off x="5819963" y="3084123"/>
            <a:ext cx="2568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endParaRPr lang="en-US" altLang="zh-CN" sz="2000" b="1" dirty="0">
              <a:solidFill>
                <a:srgbClr val="466E8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独一无二，使用方便</a:t>
            </a:r>
          </a:p>
        </p:txBody>
      </p:sp>
      <p:sp>
        <p:nvSpPr>
          <p:cNvPr id="14" name="TextBox 26"/>
          <p:cNvSpPr txBox="1"/>
          <p:nvPr/>
        </p:nvSpPr>
        <p:spPr>
          <a:xfrm>
            <a:off x="285750" y="3915121"/>
            <a:ext cx="1984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endParaRPr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密码容易被破解</a:t>
            </a:r>
            <a:endParaRPr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TextBox 33"/>
          <p:cNvSpPr txBox="1"/>
          <p:nvPr/>
        </p:nvSpPr>
        <p:spPr>
          <a:xfrm>
            <a:off x="2596107" y="3915120"/>
            <a:ext cx="3059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endParaRPr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造价高，不方便，申请慢</a:t>
            </a:r>
          </a:p>
        </p:txBody>
      </p:sp>
      <p:sp>
        <p:nvSpPr>
          <p:cNvPr id="16" name="TextBox 40"/>
          <p:cNvSpPr txBox="1"/>
          <p:nvPr/>
        </p:nvSpPr>
        <p:spPr>
          <a:xfrm>
            <a:off x="5819963" y="3866069"/>
            <a:ext cx="314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endParaRPr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受环境制约，使用不稳定，</a:t>
            </a:r>
            <a:endParaRPr lang="en-US" altLang="zh-CN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一旦被复制，不可变更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7136" y="2915430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根据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信息的重要程度，选择合理的认证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93918" y="2216776"/>
            <a:ext cx="408422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713794" y="244406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4477" y="3091546"/>
            <a:ext cx="83950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　身份认证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795" y="2535679"/>
            <a:ext cx="3892411" cy="1786643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你是</a:t>
            </a: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谁</a:t>
            </a:r>
            <a:endParaRPr lang="en-US" altLang="zh-CN" sz="3200" b="1" kern="0" dirty="0" smtClean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为什么要有身份</a:t>
            </a: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认证</a:t>
            </a:r>
            <a:endParaRPr lang="en-US" altLang="zh-CN" sz="3200" b="1" kern="0" dirty="0" smtClean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你可以获得多少</a:t>
            </a: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权限</a:t>
            </a:r>
            <a:endParaRPr lang="zh-CN" altLang="en-US" sz="3200" b="1" kern="0" dirty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7136" y="2435370"/>
            <a:ext cx="7616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身份认证是保护信息系统安全的第一道防线，用来防止未授权的用户私自访问系统。</a:t>
            </a:r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233045" y="1383030"/>
            <a:ext cx="8677910" cy="476631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93918" y="1736716"/>
            <a:ext cx="408422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身份认证的作用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713794" y="197289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86" t="4316" r="1" b="1600"/>
          <a:stretch>
            <a:fillRect/>
          </a:stretch>
        </p:blipFill>
        <p:spPr>
          <a:xfrm>
            <a:off x="2690876" y="3525888"/>
            <a:ext cx="3379183" cy="1693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7136" y="2915430"/>
            <a:ext cx="84294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用户名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密码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使用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唯一信物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自身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具备的生物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特征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93918" y="2216776"/>
            <a:ext cx="408422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713794" y="244406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用户名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密码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>
            <a:fillRect/>
          </a:stretch>
        </p:blipFill>
        <p:spPr>
          <a:xfrm>
            <a:off x="6771814" y="2646649"/>
            <a:ext cx="1679476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12" y="2646649"/>
            <a:ext cx="2806515" cy="1692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4" y="2650999"/>
            <a:ext cx="2428351" cy="2256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用户名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密码</a:t>
            </a:r>
          </a:p>
        </p:txBody>
      </p:sp>
      <p:pic>
        <p:nvPicPr>
          <p:cNvPr id="1025" name="Picture 1" descr="C:\Users\whaty\Documents\Tencent Files\1305211765\Image\C2C\KRKE~Y$GCVAT75@I28AQ~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74" y="2716306"/>
            <a:ext cx="38385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用户名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密码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31252" y="2646649"/>
            <a:ext cx="3338430" cy="2211710"/>
            <a:chOff x="4067944" y="1635646"/>
            <a:chExt cx="3338430" cy="221171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635646"/>
              <a:ext cx="3338430" cy="22117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矩形 6"/>
            <p:cNvSpPr/>
            <p:nvPr/>
          </p:nvSpPr>
          <p:spPr>
            <a:xfrm>
              <a:off x="6559649" y="3488804"/>
              <a:ext cx="818150" cy="339502"/>
            </a:xfrm>
            <a:prstGeom prst="rect">
              <a:avLst/>
            </a:prstGeom>
            <a:solidFill>
              <a:srgbClr val="D3DBE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5750" y="12357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身份认证的三种方式</a:t>
            </a:r>
            <a:endParaRPr lang="zh-CN" altLang="en-US" sz="3200" b="1" kern="0" dirty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使用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唯一信物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4" y="2646649"/>
            <a:ext cx="2418826" cy="1593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80" y="2641563"/>
            <a:ext cx="2456536" cy="1951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t="21200" r="21272" b="9200"/>
          <a:stretch>
            <a:fillRect/>
          </a:stretch>
        </p:blipFill>
        <p:spPr>
          <a:xfrm>
            <a:off x="6303496" y="2641563"/>
            <a:ext cx="2071170" cy="1638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163</Words>
  <Application>Microsoft Office PowerPoint</Application>
  <PresentationFormat>全屏显示(4:3)</PresentationFormat>
  <Paragraphs>56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172</cp:revision>
  <dcterms:created xsi:type="dcterms:W3CDTF">2019-04-15T01:46:00Z</dcterms:created>
  <dcterms:modified xsi:type="dcterms:W3CDTF">2019-08-27T06:25:47Z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